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67" r:id="rId3"/>
    <p:sldId id="268" r:id="rId4"/>
    <p:sldId id="269" r:id="rId5"/>
    <p:sldId id="271" r:id="rId6"/>
    <p:sldId id="270" r:id="rId7"/>
    <p:sldId id="272" r:id="rId8"/>
    <p:sldId id="257" r:id="rId9"/>
    <p:sldId id="258" r:id="rId10"/>
    <p:sldId id="259" r:id="rId11"/>
    <p:sldId id="260" r:id="rId12"/>
    <p:sldId id="261" r:id="rId13"/>
    <p:sldId id="262" r:id="rId14"/>
    <p:sldId id="263" r:id="rId15"/>
    <p:sldId id="264" r:id="rId16"/>
    <p:sldId id="265" r:id="rId17"/>
    <p:sldId id="266"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3" autoAdjust="0"/>
    <p:restoredTop sz="94660"/>
  </p:normalViewPr>
  <p:slideViewPr>
    <p:cSldViewPr snapToGrid="0">
      <p:cViewPr varScale="1">
        <p:scale>
          <a:sx n="102" d="100"/>
          <a:sy n="102" d="100"/>
        </p:scale>
        <p:origin x="114" y="29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EED1C14C-A143-42F5-B247-D0E800131009}" type="datetimeFigureOut">
              <a:rPr lang="en-US" smtClean="0"/>
              <a:t>12/14/2022</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8091414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12/14/2022</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843634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12/14/2022</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0508218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12/14/2022</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5544064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12/14/2022</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9988006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ED1C14C-A143-42F5-B247-D0E800131009}" type="datetimeFigureOut">
              <a:rPr lang="en-US" smtClean="0"/>
              <a:t>12/14/2022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8157844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ED1C14C-A143-42F5-B247-D0E800131009}" type="datetimeFigureOut">
              <a:rPr lang="en-US" smtClean="0"/>
              <a:t>12/14/2022</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2054410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EED1C14C-A143-42F5-B247-D0E800131009}" type="datetimeFigureOut">
              <a:rPr lang="en-US" smtClean="0"/>
              <a:t>12/14/2022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0535578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EED1C14C-A143-42F5-B247-D0E800131009}" type="datetimeFigureOut">
              <a:rPr lang="en-US" smtClean="0"/>
              <a:t>12/14/2022</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1276259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12/14/2022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27671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12/14/2022</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9873038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ED1C14C-A143-42F5-B247-D0E800131009}" type="datetimeFigureOut">
              <a:rPr lang="en-US" smtClean="0"/>
              <a:t>12/14/2022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529610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ED1C14C-A143-42F5-B247-D0E800131009}" type="datetimeFigureOut">
              <a:rPr lang="en-US" smtClean="0"/>
              <a:t>12/14/2022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0429142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ED1C14C-A143-42F5-B247-D0E800131009}" type="datetimeFigureOut">
              <a:rPr lang="en-US" smtClean="0"/>
              <a:t>12/14/2022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2114001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D1C14C-A143-42F5-B247-D0E800131009}" type="datetimeFigureOut">
              <a:rPr lang="en-US" smtClean="0"/>
              <a:t>12/14/2022</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6062058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12/14/2022</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9098628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12/14/2022</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8440525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EED1C14C-A143-42F5-B247-D0E800131009}" type="datetimeFigureOut">
              <a:rPr lang="en-US" smtClean="0"/>
              <a:t>12/14/2022</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5B03D32D-F1BC-4E9C-97E1-36CFF5B22341}" type="slidenum">
              <a:rPr lang="en-US" smtClean="0"/>
              <a:t>‹#›</a:t>
            </a:fld>
            <a:endParaRPr lang="en-US"/>
          </a:p>
        </p:txBody>
      </p:sp>
    </p:spTree>
    <p:extLst>
      <p:ext uri="{BB962C8B-B14F-4D97-AF65-F5344CB8AC3E}">
        <p14:creationId xmlns:p14="http://schemas.microsoft.com/office/powerpoint/2010/main" val="739930611"/>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data.census.gov/" TargetMode="External"/><Relationship Id="rId2" Type="http://schemas.openxmlformats.org/officeDocument/2006/relationships/hyperlink" Target="https://statecancerprofiles.cancer.gov/"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9B2DDAE-F367-C61D-2369-476DFD2ACCD9}"/>
              </a:ext>
            </a:extLst>
          </p:cNvPr>
          <p:cNvPicPr>
            <a:picLocks noChangeAspect="1"/>
          </p:cNvPicPr>
          <p:nvPr/>
        </p:nvPicPr>
        <p:blipFill rotWithShape="1">
          <a:blip r:embed="rId2"/>
          <a:srcRect t="14846" r="-1" b="13227"/>
          <a:stretch/>
        </p:blipFill>
        <p:spPr>
          <a:xfrm>
            <a:off x="1" y="-5"/>
            <a:ext cx="12191695" cy="5020241"/>
          </a:xfrm>
          <a:custGeom>
            <a:avLst/>
            <a:gdLst/>
            <a:ahLst/>
            <a:cxnLst/>
            <a:rect l="l" t="t" r="r" b="b"/>
            <a:pathLst>
              <a:path w="12191695" h="5020241">
                <a:moveTo>
                  <a:pt x="0" y="0"/>
                </a:moveTo>
                <a:lnTo>
                  <a:pt x="12191695" y="0"/>
                </a:lnTo>
                <a:lnTo>
                  <a:pt x="12191695" y="4057991"/>
                </a:lnTo>
                <a:lnTo>
                  <a:pt x="11914945" y="4110187"/>
                </a:lnTo>
                <a:lnTo>
                  <a:pt x="11639412" y="4159931"/>
                </a:lnTo>
                <a:lnTo>
                  <a:pt x="11362661" y="4208624"/>
                </a:lnTo>
                <a:lnTo>
                  <a:pt x="11084690" y="4250310"/>
                </a:lnTo>
                <a:lnTo>
                  <a:pt x="10807939" y="4292347"/>
                </a:lnTo>
                <a:lnTo>
                  <a:pt x="10529968" y="4331582"/>
                </a:lnTo>
                <a:lnTo>
                  <a:pt x="10255655" y="4365211"/>
                </a:lnTo>
                <a:lnTo>
                  <a:pt x="9977684" y="4397089"/>
                </a:lnTo>
                <a:lnTo>
                  <a:pt x="9700933" y="4426165"/>
                </a:lnTo>
                <a:lnTo>
                  <a:pt x="9429058" y="4451387"/>
                </a:lnTo>
                <a:lnTo>
                  <a:pt x="9153526" y="4476609"/>
                </a:lnTo>
                <a:lnTo>
                  <a:pt x="8881651" y="4497628"/>
                </a:lnTo>
                <a:lnTo>
                  <a:pt x="8609776" y="4514092"/>
                </a:lnTo>
                <a:lnTo>
                  <a:pt x="8339121" y="4531258"/>
                </a:lnTo>
                <a:lnTo>
                  <a:pt x="8070903" y="4545620"/>
                </a:lnTo>
                <a:lnTo>
                  <a:pt x="7805124" y="4555779"/>
                </a:lnTo>
                <a:lnTo>
                  <a:pt x="7539345" y="4564537"/>
                </a:lnTo>
                <a:lnTo>
                  <a:pt x="7276005" y="4572944"/>
                </a:lnTo>
                <a:lnTo>
                  <a:pt x="7016322" y="4576798"/>
                </a:lnTo>
                <a:lnTo>
                  <a:pt x="6756639" y="4581001"/>
                </a:lnTo>
                <a:lnTo>
                  <a:pt x="6500613" y="4583103"/>
                </a:lnTo>
                <a:lnTo>
                  <a:pt x="6247026" y="4581001"/>
                </a:lnTo>
                <a:lnTo>
                  <a:pt x="5995877" y="4581001"/>
                </a:lnTo>
                <a:lnTo>
                  <a:pt x="5747167" y="4576798"/>
                </a:lnTo>
                <a:lnTo>
                  <a:pt x="5503333" y="4570492"/>
                </a:lnTo>
                <a:lnTo>
                  <a:pt x="5261938" y="4564537"/>
                </a:lnTo>
                <a:lnTo>
                  <a:pt x="5025418" y="4557881"/>
                </a:lnTo>
                <a:lnTo>
                  <a:pt x="4790118" y="4547722"/>
                </a:lnTo>
                <a:lnTo>
                  <a:pt x="4558477" y="4536862"/>
                </a:lnTo>
                <a:lnTo>
                  <a:pt x="4331710" y="4527054"/>
                </a:lnTo>
                <a:lnTo>
                  <a:pt x="3889152" y="4499379"/>
                </a:lnTo>
                <a:lnTo>
                  <a:pt x="3464881" y="4469954"/>
                </a:lnTo>
                <a:lnTo>
                  <a:pt x="3057678" y="4439126"/>
                </a:lnTo>
                <a:lnTo>
                  <a:pt x="2672421" y="4405147"/>
                </a:lnTo>
                <a:lnTo>
                  <a:pt x="2304232" y="4369765"/>
                </a:lnTo>
                <a:lnTo>
                  <a:pt x="1962864" y="4331582"/>
                </a:lnTo>
                <a:lnTo>
                  <a:pt x="1642223" y="4294099"/>
                </a:lnTo>
                <a:lnTo>
                  <a:pt x="1347183" y="4256616"/>
                </a:lnTo>
                <a:lnTo>
                  <a:pt x="1076528" y="4221235"/>
                </a:lnTo>
                <a:lnTo>
                  <a:pt x="836351" y="4187605"/>
                </a:lnTo>
                <a:lnTo>
                  <a:pt x="619339" y="4155727"/>
                </a:lnTo>
                <a:lnTo>
                  <a:pt x="436464" y="4129104"/>
                </a:lnTo>
                <a:lnTo>
                  <a:pt x="282848" y="4103881"/>
                </a:lnTo>
                <a:lnTo>
                  <a:pt x="71932" y="4067800"/>
                </a:lnTo>
                <a:lnTo>
                  <a:pt x="1" y="4055539"/>
                </a:lnTo>
                <a:lnTo>
                  <a:pt x="1" y="5020241"/>
                </a:lnTo>
                <a:lnTo>
                  <a:pt x="0" y="5020241"/>
                </a:lnTo>
                <a:close/>
              </a:path>
            </a:pathLst>
          </a:custGeom>
        </p:spPr>
      </p:pic>
      <p:sp>
        <p:nvSpPr>
          <p:cNvPr id="9" name="Freeform: Shape 8">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1" name="Freeform 5">
            <a:extLst>
              <a:ext uri="{FF2B5EF4-FFF2-40B4-BE49-F238E27FC236}">
                <a16:creationId xmlns:a16="http://schemas.microsoft.com/office/drawing/2014/main" id="{C91E93A7-6C7F-4F77-9CB0-280D958EF4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slide1">
            <a:extLst>
              <a:ext uri="{FF2B5EF4-FFF2-40B4-BE49-F238E27FC236}">
                <a16:creationId xmlns:a16="http://schemas.microsoft.com/office/drawing/2014/main" id="{53A4EB2A-0C64-4733-AB5B-60B3C0A521FD}"/>
              </a:ext>
            </a:extLst>
          </p:cNvPr>
          <p:cNvSpPr>
            <a:spLocks noGrp="1"/>
          </p:cNvSpPr>
          <p:nvPr>
            <p:ph type="ctrTitle"/>
          </p:nvPr>
        </p:nvSpPr>
        <p:spPr>
          <a:xfrm>
            <a:off x="892199" y="4854346"/>
            <a:ext cx="10407602" cy="868026"/>
          </a:xfrm>
        </p:spPr>
        <p:txBody>
          <a:bodyPr>
            <a:normAutofit fontScale="90000"/>
          </a:bodyPr>
          <a:lstStyle/>
          <a:p>
            <a:pPr algn="ctr"/>
            <a:r>
              <a:rPr lang="en-US" sz="4400" dirty="0">
                <a:solidFill>
                  <a:srgbClr val="EBEBEB"/>
                </a:solidFill>
              </a:rPr>
              <a:t>Nashville Software School </a:t>
            </a:r>
            <a:br>
              <a:rPr lang="en-US" sz="4400" dirty="0">
                <a:solidFill>
                  <a:srgbClr val="EBEBEB"/>
                </a:solidFill>
              </a:rPr>
            </a:br>
            <a:r>
              <a:rPr lang="en-US" sz="4400" dirty="0">
                <a:solidFill>
                  <a:srgbClr val="EBEBEB"/>
                </a:solidFill>
              </a:rPr>
              <a:t>Capstone Project – “Save the Tatas”</a:t>
            </a:r>
          </a:p>
        </p:txBody>
      </p:sp>
      <p:sp>
        <p:nvSpPr>
          <p:cNvPr id="3" name="slide1">
            <a:extLst>
              <a:ext uri="{FF2B5EF4-FFF2-40B4-BE49-F238E27FC236}">
                <a16:creationId xmlns:a16="http://schemas.microsoft.com/office/drawing/2014/main" id="{B67C0644-7CC4-44D8-8586-2684B3139C9F}"/>
              </a:ext>
            </a:extLst>
          </p:cNvPr>
          <p:cNvSpPr>
            <a:spLocks noGrp="1"/>
          </p:cNvSpPr>
          <p:nvPr>
            <p:ph type="subTitle" idx="1"/>
          </p:nvPr>
        </p:nvSpPr>
        <p:spPr>
          <a:xfrm>
            <a:off x="892199" y="5722374"/>
            <a:ext cx="10407602" cy="487924"/>
          </a:xfrm>
        </p:spPr>
        <p:txBody>
          <a:bodyPr>
            <a:normAutofit/>
          </a:bodyPr>
          <a:lstStyle/>
          <a:p>
            <a:pPr algn="ctr"/>
            <a:r>
              <a:rPr lang="en-US" dirty="0">
                <a:solidFill>
                  <a:schemeClr val="tx2">
                    <a:lumMod val="40000"/>
                    <a:lumOff val="60000"/>
                  </a:schemeClr>
                </a:solidFill>
              </a:rPr>
              <a:t>Presented by Adrianne Austin </a:t>
            </a:r>
          </a:p>
        </p:txBody>
      </p:sp>
      <p:sp>
        <p:nvSpPr>
          <p:cNvPr id="13"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42856" y="3785499"/>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2">
              <a:alpha val="40000"/>
            </a:schemeClr>
          </a:solidFill>
          <a:ln>
            <a:noFill/>
          </a:ln>
        </p:spPr>
        <p:txBody>
          <a:bodyPr rtlCol="0" anchor="ctr"/>
          <a:lstStyle/>
          <a:p>
            <a:pPr algn="ctr"/>
            <a:endParaRPr lang="en-US">
              <a:solidFill>
                <a:schemeClr val="tx1"/>
              </a:solidFill>
            </a:endParaRPr>
          </a:p>
        </p:txBody>
      </p:sp>
    </p:spTree>
    <p:extLst>
      <p:ext uri="{BB962C8B-B14F-4D97-AF65-F5344CB8AC3E}">
        <p14:creationId xmlns:p14="http://schemas.microsoft.com/office/powerpoint/2010/main" val="95992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lide4" descr="Lowest Death Rate">
            <a:extLst>
              <a:ext uri="{FF2B5EF4-FFF2-40B4-BE49-F238E27FC236}">
                <a16:creationId xmlns:a16="http://schemas.microsoft.com/office/drawing/2014/main" id="{C4A99856-51CE-4F6D-970E-6D093075B0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1073" y="0"/>
            <a:ext cx="10869854" cy="6858000"/>
          </a:xfrm>
          <a:prstGeom prst="rect">
            <a:avLst/>
          </a:prstGeom>
        </p:spPr>
      </p:pic>
    </p:spTree>
    <p:extLst>
      <p:ext uri="{BB962C8B-B14F-4D97-AF65-F5344CB8AC3E}">
        <p14:creationId xmlns:p14="http://schemas.microsoft.com/office/powerpoint/2010/main" val="959925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lide5" descr="Lowest Death Map (2)">
            <a:extLst>
              <a:ext uri="{FF2B5EF4-FFF2-40B4-BE49-F238E27FC236}">
                <a16:creationId xmlns:a16="http://schemas.microsoft.com/office/drawing/2014/main" id="{4DB5DEFF-6690-4B93-BBA8-C90AF94A3E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3690"/>
            <a:ext cx="12192000" cy="6530619"/>
          </a:xfrm>
          <a:prstGeom prst="rect">
            <a:avLst/>
          </a:prstGeom>
        </p:spPr>
      </p:pic>
    </p:spTree>
    <p:extLst>
      <p:ext uri="{BB962C8B-B14F-4D97-AF65-F5344CB8AC3E}">
        <p14:creationId xmlns:p14="http://schemas.microsoft.com/office/powerpoint/2010/main" val="959925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lide6" descr="Mammogram Facilities">
            <a:extLst>
              <a:ext uri="{FF2B5EF4-FFF2-40B4-BE49-F238E27FC236}">
                <a16:creationId xmlns:a16="http://schemas.microsoft.com/office/drawing/2014/main" id="{AEFD48DF-115E-4409-B2DF-1421211D59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62"/>
            <a:ext cx="12192000" cy="6856475"/>
          </a:xfrm>
          <a:prstGeom prst="rect">
            <a:avLst/>
          </a:prstGeom>
        </p:spPr>
      </p:pic>
    </p:spTree>
    <p:extLst>
      <p:ext uri="{BB962C8B-B14F-4D97-AF65-F5344CB8AC3E}">
        <p14:creationId xmlns:p14="http://schemas.microsoft.com/office/powerpoint/2010/main" val="959925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slide7" descr="Mammogram Facilities-lowest">
            <a:extLst>
              <a:ext uri="{FF2B5EF4-FFF2-40B4-BE49-F238E27FC236}">
                <a16:creationId xmlns:a16="http://schemas.microsoft.com/office/drawing/2014/main" id="{BC8B9DE7-7928-4BE9-B601-71BA5CABF6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21122"/>
            <a:ext cx="12192000" cy="4215755"/>
          </a:xfrm>
          <a:prstGeom prst="rect">
            <a:avLst/>
          </a:prstGeom>
        </p:spPr>
      </p:pic>
    </p:spTree>
    <p:extLst>
      <p:ext uri="{BB962C8B-B14F-4D97-AF65-F5344CB8AC3E}">
        <p14:creationId xmlns:p14="http://schemas.microsoft.com/office/powerpoint/2010/main" val="959925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slide8" descr="Mammogram Facilities County_highest">
            <a:extLst>
              <a:ext uri="{FF2B5EF4-FFF2-40B4-BE49-F238E27FC236}">
                <a16:creationId xmlns:a16="http://schemas.microsoft.com/office/drawing/2014/main" id="{3F92B8CF-B489-4091-B42B-F16F57F23D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029"/>
            <a:ext cx="12192000" cy="6823941"/>
          </a:xfrm>
          <a:prstGeom prst="rect">
            <a:avLst/>
          </a:prstGeom>
        </p:spPr>
      </p:pic>
    </p:spTree>
    <p:extLst>
      <p:ext uri="{BB962C8B-B14F-4D97-AF65-F5344CB8AC3E}">
        <p14:creationId xmlns:p14="http://schemas.microsoft.com/office/powerpoint/2010/main" val="959925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slide9" descr="Insurance Coverage_High Death">
            <a:extLst>
              <a:ext uri="{FF2B5EF4-FFF2-40B4-BE49-F238E27FC236}">
                <a16:creationId xmlns:a16="http://schemas.microsoft.com/office/drawing/2014/main" id="{5DC00941-1735-4E14-A34C-2144248F3E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4619" y="108971"/>
            <a:ext cx="10550105" cy="6640058"/>
          </a:xfrm>
          <a:prstGeom prst="rect">
            <a:avLst/>
          </a:prstGeom>
        </p:spPr>
      </p:pic>
    </p:spTree>
    <p:extLst>
      <p:ext uri="{BB962C8B-B14F-4D97-AF65-F5344CB8AC3E}">
        <p14:creationId xmlns:p14="http://schemas.microsoft.com/office/powerpoint/2010/main" val="959925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slide10" descr="Uninsured Females_High Death">
            <a:extLst>
              <a:ext uri="{FF2B5EF4-FFF2-40B4-BE49-F238E27FC236}">
                <a16:creationId xmlns:a16="http://schemas.microsoft.com/office/drawing/2014/main" id="{D6C3EABB-D13F-49F5-93C1-7E94C2CB71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0279" y="197002"/>
            <a:ext cx="7901796" cy="6540043"/>
          </a:xfrm>
          <a:prstGeom prst="rect">
            <a:avLst/>
          </a:prstGeom>
        </p:spPr>
      </p:pic>
    </p:spTree>
    <p:extLst>
      <p:ext uri="{BB962C8B-B14F-4D97-AF65-F5344CB8AC3E}">
        <p14:creationId xmlns:p14="http://schemas.microsoft.com/office/powerpoint/2010/main" val="959925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slide11" descr="Insured Females_High Death">
            <a:extLst>
              <a:ext uri="{FF2B5EF4-FFF2-40B4-BE49-F238E27FC236}">
                <a16:creationId xmlns:a16="http://schemas.microsoft.com/office/drawing/2014/main" id="{BC961C62-A36F-4399-BF6E-2B19DCD3A7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423" y="698"/>
            <a:ext cx="8341743" cy="6658693"/>
          </a:xfrm>
          <a:prstGeom prst="rect">
            <a:avLst/>
          </a:prstGeom>
        </p:spPr>
      </p:pic>
    </p:spTree>
    <p:extLst>
      <p:ext uri="{BB962C8B-B14F-4D97-AF65-F5344CB8AC3E}">
        <p14:creationId xmlns:p14="http://schemas.microsoft.com/office/powerpoint/2010/main" val="959925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F9958-9EDA-5BFF-9562-57D1BC171191}"/>
              </a:ext>
            </a:extLst>
          </p:cNvPr>
          <p:cNvSpPr>
            <a:spLocks noGrp="1"/>
          </p:cNvSpPr>
          <p:nvPr>
            <p:ph type="title"/>
          </p:nvPr>
        </p:nvSpPr>
        <p:spPr/>
        <p:txBody>
          <a:bodyPr/>
          <a:lstStyle/>
          <a:p>
            <a:r>
              <a:rPr lang="en-US" dirty="0"/>
              <a:t>Why this matters…</a:t>
            </a:r>
          </a:p>
        </p:txBody>
      </p:sp>
      <p:pic>
        <p:nvPicPr>
          <p:cNvPr id="6" name="Content Placeholder 5" descr="Text&#10;&#10;Description automatically generated">
            <a:extLst>
              <a:ext uri="{FF2B5EF4-FFF2-40B4-BE49-F238E27FC236}">
                <a16:creationId xmlns:a16="http://schemas.microsoft.com/office/drawing/2014/main" id="{56348747-9D1C-658A-A883-BBE85B1BD658}"/>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154954" y="2603500"/>
            <a:ext cx="4289914" cy="3904084"/>
          </a:xfrm>
        </p:spPr>
      </p:pic>
      <p:pic>
        <p:nvPicPr>
          <p:cNvPr id="8" name="Content Placeholder 7" descr="Shape&#10;&#10;Description automatically generated with low confidence">
            <a:extLst>
              <a:ext uri="{FF2B5EF4-FFF2-40B4-BE49-F238E27FC236}">
                <a16:creationId xmlns:a16="http://schemas.microsoft.com/office/drawing/2014/main" id="{3089D1F7-3B37-9015-55F4-2121A705BB92}"/>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807085" y="2603500"/>
            <a:ext cx="4289914" cy="4039960"/>
          </a:xfrm>
        </p:spPr>
      </p:pic>
    </p:spTree>
    <p:extLst>
      <p:ext uri="{BB962C8B-B14F-4D97-AF65-F5344CB8AC3E}">
        <p14:creationId xmlns:p14="http://schemas.microsoft.com/office/powerpoint/2010/main" val="5011729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4F4F7-C974-D7AD-626D-A49FB8B979C0}"/>
              </a:ext>
            </a:extLst>
          </p:cNvPr>
          <p:cNvSpPr>
            <a:spLocks noGrp="1"/>
          </p:cNvSpPr>
          <p:nvPr>
            <p:ph type="title"/>
          </p:nvPr>
        </p:nvSpPr>
        <p:spPr/>
        <p:txBody>
          <a:bodyPr/>
          <a:lstStyle/>
          <a:p>
            <a:r>
              <a:rPr lang="en-US" dirty="0"/>
              <a:t>Introduction: Inspiration for the project</a:t>
            </a:r>
          </a:p>
        </p:txBody>
      </p:sp>
      <p:sp>
        <p:nvSpPr>
          <p:cNvPr id="3" name="Content Placeholder 2">
            <a:extLst>
              <a:ext uri="{FF2B5EF4-FFF2-40B4-BE49-F238E27FC236}">
                <a16:creationId xmlns:a16="http://schemas.microsoft.com/office/drawing/2014/main" id="{BF5EA9B6-31F8-0413-3BAC-DA9201489653}"/>
              </a:ext>
            </a:extLst>
          </p:cNvPr>
          <p:cNvSpPr>
            <a:spLocks noGrp="1"/>
          </p:cNvSpPr>
          <p:nvPr>
            <p:ph idx="1"/>
          </p:nvPr>
        </p:nvSpPr>
        <p:spPr/>
        <p:txBody>
          <a:bodyPr/>
          <a:lstStyle/>
          <a:p>
            <a:r>
              <a:rPr lang="en-US" dirty="0"/>
              <a:t>My passion in helping others has led me to pursue a data analytics career within the healthcare industry. </a:t>
            </a:r>
          </a:p>
          <a:p>
            <a:r>
              <a:rPr lang="en-US" dirty="0"/>
              <a:t>Breast Cancer is in my family we are fortunate that my cousin was able to have access to medical treatment for her cancer, which now in now in remission. </a:t>
            </a:r>
          </a:p>
          <a:p>
            <a:r>
              <a:rPr lang="en-US" dirty="0"/>
              <a:t>My primary goal of my capstone project is to continue to bring awareness to the importance of combating breast cancer deaths amongst our female population. </a:t>
            </a:r>
          </a:p>
          <a:p>
            <a:endParaRPr lang="en-US" dirty="0"/>
          </a:p>
        </p:txBody>
      </p:sp>
    </p:spTree>
    <p:extLst>
      <p:ext uri="{BB962C8B-B14F-4D97-AF65-F5344CB8AC3E}">
        <p14:creationId xmlns:p14="http://schemas.microsoft.com/office/powerpoint/2010/main" val="6824471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F0214F10-B73B-44BD-ADDA-1684F6E4BF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7" name="Rectangle 16">
              <a:extLst>
                <a:ext uri="{FF2B5EF4-FFF2-40B4-BE49-F238E27FC236}">
                  <a16:creationId xmlns:a16="http://schemas.microsoft.com/office/drawing/2014/main" id="{29CAF222-E4F2-40A9-B784-FEA6408B78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Freeform 5">
              <a:extLst>
                <a:ext uri="{FF2B5EF4-FFF2-40B4-BE49-F238E27FC236}">
                  <a16:creationId xmlns:a16="http://schemas.microsoft.com/office/drawing/2014/main" id="{7FDBCBA2-AC51-4C14-B267-152AB09E4C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0" name="Rectangle 19">
            <a:extLst>
              <a:ext uri="{FF2B5EF4-FFF2-40B4-BE49-F238E27FC236}">
                <a16:creationId xmlns:a16="http://schemas.microsoft.com/office/drawing/2014/main" id="{AA68CF9D-0697-4A3E-8837-0C39FCCDC0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11" name="Picture 10">
            <a:extLst>
              <a:ext uri="{FF2B5EF4-FFF2-40B4-BE49-F238E27FC236}">
                <a16:creationId xmlns:a16="http://schemas.microsoft.com/office/drawing/2014/main" id="{44E9EF0A-3E35-3EED-B222-BDD578DFABE5}"/>
              </a:ext>
            </a:extLst>
          </p:cNvPr>
          <p:cNvPicPr>
            <a:picLocks noChangeAspect="1"/>
          </p:cNvPicPr>
          <p:nvPr/>
        </p:nvPicPr>
        <p:blipFill rotWithShape="1">
          <a:blip r:embed="rId3"/>
          <a:srcRect l="564" r="1" b="1"/>
          <a:stretch/>
        </p:blipFill>
        <p:spPr>
          <a:xfrm>
            <a:off x="4276179" y="477446"/>
            <a:ext cx="3639642" cy="4195163"/>
          </a:xfrm>
          <a:prstGeom prst="rect">
            <a:avLst/>
          </a:prstGeom>
        </p:spPr>
      </p:pic>
      <p:sp>
        <p:nvSpPr>
          <p:cNvPr id="22"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42856" y="3785499"/>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p:nvSpPr>
          <p:cNvPr id="24" name="Freeform: Shape 23">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6" name="Freeform 5">
            <a:extLst>
              <a:ext uri="{FF2B5EF4-FFF2-40B4-BE49-F238E27FC236}">
                <a16:creationId xmlns:a16="http://schemas.microsoft.com/office/drawing/2014/main" id="{C91E93A7-6C7F-4F77-9CB0-280D958EF4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pic>
        <p:nvPicPr>
          <p:cNvPr id="10" name="Content Placeholder 9" descr="A group of people posing for a photo on a boat&#10;&#10;Description automatically generated with medium confidence">
            <a:extLst>
              <a:ext uri="{FF2B5EF4-FFF2-40B4-BE49-F238E27FC236}">
                <a16:creationId xmlns:a16="http://schemas.microsoft.com/office/drawing/2014/main" id="{ED8ECC74-8095-84A1-D340-02F959DAC3E0}"/>
              </a:ext>
            </a:extLst>
          </p:cNvPr>
          <p:cNvPicPr>
            <a:picLocks noGrp="1" noChangeAspect="1"/>
          </p:cNvPicPr>
          <p:nvPr>
            <p:ph sz="quarter" idx="4"/>
          </p:nvPr>
        </p:nvPicPr>
        <p:blipFill rotWithShape="1">
          <a:blip r:embed="rId4">
            <a:extLst>
              <a:ext uri="{28A0092B-C50C-407E-A947-70E740481C1C}">
                <a14:useLocalDpi xmlns:a14="http://schemas.microsoft.com/office/drawing/2010/main" val="0"/>
              </a:ext>
            </a:extLst>
          </a:blip>
          <a:srcRect l="14436" r="41436" b="1"/>
          <a:stretch/>
        </p:blipFill>
        <p:spPr>
          <a:xfrm>
            <a:off x="7975026" y="477446"/>
            <a:ext cx="3739890" cy="4195163"/>
          </a:xfrm>
          <a:prstGeom prst="rect">
            <a:avLst/>
          </a:prstGeom>
        </p:spPr>
      </p:pic>
      <p:pic>
        <p:nvPicPr>
          <p:cNvPr id="8" name="Content Placeholder 7" descr="A group of women posing for a photo&#10;&#10;Description automatically generated">
            <a:extLst>
              <a:ext uri="{FF2B5EF4-FFF2-40B4-BE49-F238E27FC236}">
                <a16:creationId xmlns:a16="http://schemas.microsoft.com/office/drawing/2014/main" id="{79B27894-862C-9E44-1FC6-D3FE572FDB41}"/>
              </a:ext>
            </a:extLst>
          </p:cNvPr>
          <p:cNvPicPr>
            <a:picLocks noGrp="1" noChangeAspect="1"/>
          </p:cNvPicPr>
          <p:nvPr>
            <p:ph sz="half" idx="2"/>
          </p:nvPr>
        </p:nvPicPr>
        <p:blipFill rotWithShape="1">
          <a:blip r:embed="rId5">
            <a:extLst>
              <a:ext uri="{28A0092B-C50C-407E-A947-70E740481C1C}">
                <a14:useLocalDpi xmlns:a14="http://schemas.microsoft.com/office/drawing/2010/main" val="0"/>
              </a:ext>
            </a:extLst>
          </a:blip>
          <a:srcRect l="20012" r="13440" b="-3"/>
          <a:stretch/>
        </p:blipFill>
        <p:spPr>
          <a:xfrm>
            <a:off x="467934" y="477448"/>
            <a:ext cx="3749040" cy="4267573"/>
          </a:xfrm>
          <a:prstGeom prst="rect">
            <a:avLst/>
          </a:prstGeom>
        </p:spPr>
      </p:pic>
      <p:sp>
        <p:nvSpPr>
          <p:cNvPr id="2" name="Title 1">
            <a:extLst>
              <a:ext uri="{FF2B5EF4-FFF2-40B4-BE49-F238E27FC236}">
                <a16:creationId xmlns:a16="http://schemas.microsoft.com/office/drawing/2014/main" id="{344B63C8-6861-BF72-7F2F-9FFE0D723D72}"/>
              </a:ext>
            </a:extLst>
          </p:cNvPr>
          <p:cNvSpPr>
            <a:spLocks noGrp="1"/>
          </p:cNvSpPr>
          <p:nvPr>
            <p:ph type="title"/>
          </p:nvPr>
        </p:nvSpPr>
        <p:spPr>
          <a:xfrm>
            <a:off x="892199" y="4854346"/>
            <a:ext cx="10407602" cy="868026"/>
          </a:xfrm>
        </p:spPr>
        <p:txBody>
          <a:bodyPr vert="horz" lIns="91440" tIns="45720" rIns="91440" bIns="45720" rtlCol="0" anchor="b">
            <a:normAutofit/>
          </a:bodyPr>
          <a:lstStyle/>
          <a:p>
            <a:pPr algn="ctr"/>
            <a:r>
              <a:rPr lang="en-US" sz="4400" dirty="0">
                <a:solidFill>
                  <a:srgbClr val="EBEBEB"/>
                </a:solidFill>
              </a:rPr>
              <a:t>My Favorite 2nd Cousin - Deborah</a:t>
            </a:r>
          </a:p>
        </p:txBody>
      </p:sp>
    </p:spTree>
    <p:extLst>
      <p:ext uri="{BB962C8B-B14F-4D97-AF65-F5344CB8AC3E}">
        <p14:creationId xmlns:p14="http://schemas.microsoft.com/office/powerpoint/2010/main" val="25436364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54EEE3-C7F6-153A-6772-FCA40389B1B3}"/>
              </a:ext>
            </a:extLst>
          </p:cNvPr>
          <p:cNvSpPr>
            <a:spLocks noGrp="1"/>
          </p:cNvSpPr>
          <p:nvPr>
            <p:ph type="title"/>
          </p:nvPr>
        </p:nvSpPr>
        <p:spPr/>
        <p:txBody>
          <a:bodyPr/>
          <a:lstStyle/>
          <a:p>
            <a:r>
              <a:rPr lang="en-US" dirty="0"/>
              <a:t>Introduction: Breast Cancer Facts</a:t>
            </a:r>
          </a:p>
        </p:txBody>
      </p:sp>
      <p:sp>
        <p:nvSpPr>
          <p:cNvPr id="3" name="Content Placeholder 2">
            <a:extLst>
              <a:ext uri="{FF2B5EF4-FFF2-40B4-BE49-F238E27FC236}">
                <a16:creationId xmlns:a16="http://schemas.microsoft.com/office/drawing/2014/main" id="{B70C8D0A-E2E0-6856-4D9F-C29CF9009CD4}"/>
              </a:ext>
            </a:extLst>
          </p:cNvPr>
          <p:cNvSpPr>
            <a:spLocks noGrp="1"/>
          </p:cNvSpPr>
          <p:nvPr>
            <p:ph idx="1"/>
          </p:nvPr>
        </p:nvSpPr>
        <p:spPr>
          <a:xfrm>
            <a:off x="1154954" y="2389517"/>
            <a:ext cx="8825659" cy="3630283"/>
          </a:xfrm>
        </p:spPr>
        <p:txBody>
          <a:bodyPr>
            <a:normAutofit fontScale="92500" lnSpcReduction="10000"/>
          </a:bodyPr>
          <a:lstStyle/>
          <a:p>
            <a:r>
              <a:rPr lang="en-US" dirty="0"/>
              <a:t>According to the American Cancer Society(ACS), Breast cancer is the most common cancer in women in the United States, except for skin cancers.</a:t>
            </a:r>
          </a:p>
          <a:p>
            <a:r>
              <a:rPr lang="en-US" dirty="0"/>
              <a:t>The ACS 2020 estimates for breast cancer in the US are:</a:t>
            </a:r>
          </a:p>
          <a:p>
            <a:pPr lvl="1"/>
            <a:r>
              <a:rPr lang="en-US" dirty="0"/>
              <a:t>About 287,850 new cases of invasive breast cancer will be diagnosed in women. </a:t>
            </a:r>
          </a:p>
          <a:p>
            <a:pPr lvl="1"/>
            <a:r>
              <a:rPr lang="en-US" dirty="0"/>
              <a:t>About 43,250 women will die from breast cancer.</a:t>
            </a:r>
          </a:p>
          <a:p>
            <a:pPr lvl="1"/>
            <a:r>
              <a:rPr lang="en-US" dirty="0"/>
              <a:t>Breast cancer mainly occurs in middle-aged and older women. The median age at the time of breast cancer diagnosis is 62. This means half of the women who developed breast cancer are 62 years of age or younger when they are diagnosed. </a:t>
            </a:r>
          </a:p>
          <a:p>
            <a:r>
              <a:rPr lang="en-US" dirty="0"/>
              <a:t>Chances of getting breast cancer</a:t>
            </a:r>
          </a:p>
          <a:p>
            <a:pPr lvl="1"/>
            <a:r>
              <a:rPr lang="en-US" dirty="0"/>
              <a:t>The ACS estimates that the average risk of a woman developing breast cancer sometime in her life, in the US, is about 13%. This means there is a 1 in 8 chance a female will develop breast cancer.</a:t>
            </a:r>
          </a:p>
        </p:txBody>
      </p:sp>
    </p:spTree>
    <p:extLst>
      <p:ext uri="{BB962C8B-B14F-4D97-AF65-F5344CB8AC3E}">
        <p14:creationId xmlns:p14="http://schemas.microsoft.com/office/powerpoint/2010/main" val="38064397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F3078-2670-B313-28D1-466CA2EE4BD6}"/>
              </a:ext>
            </a:extLst>
          </p:cNvPr>
          <p:cNvSpPr>
            <a:spLocks noGrp="1"/>
          </p:cNvSpPr>
          <p:nvPr>
            <p:ph type="title"/>
          </p:nvPr>
        </p:nvSpPr>
        <p:spPr/>
        <p:txBody>
          <a:bodyPr/>
          <a:lstStyle/>
          <a:p>
            <a:r>
              <a:rPr lang="en-US" dirty="0"/>
              <a:t>Introduction: Breast Cancer Facts cont.</a:t>
            </a:r>
          </a:p>
        </p:txBody>
      </p:sp>
      <p:sp>
        <p:nvSpPr>
          <p:cNvPr id="3" name="Content Placeholder 2">
            <a:extLst>
              <a:ext uri="{FF2B5EF4-FFF2-40B4-BE49-F238E27FC236}">
                <a16:creationId xmlns:a16="http://schemas.microsoft.com/office/drawing/2014/main" id="{159D0CC0-641C-1534-7AF3-8A68B439BCFB}"/>
              </a:ext>
            </a:extLst>
          </p:cNvPr>
          <p:cNvSpPr>
            <a:spLocks noGrp="1"/>
          </p:cNvSpPr>
          <p:nvPr>
            <p:ph idx="1"/>
          </p:nvPr>
        </p:nvSpPr>
        <p:spPr/>
        <p:txBody>
          <a:bodyPr/>
          <a:lstStyle/>
          <a:p>
            <a:r>
              <a:rPr lang="en-US" dirty="0"/>
              <a:t>Currently, the best way to find breast cancer for most women is through a mammogram, according to the American Cancer Society (ACS). </a:t>
            </a:r>
          </a:p>
          <a:p>
            <a:r>
              <a:rPr lang="en-US" dirty="0"/>
              <a:t>The ACS recommends women aged 40 to 44 should get mammogram screenings at least one a year and annual screenings for women aged 45 to 49.</a:t>
            </a:r>
          </a:p>
          <a:p>
            <a:endParaRPr lang="en-US" dirty="0"/>
          </a:p>
        </p:txBody>
      </p:sp>
    </p:spTree>
    <p:extLst>
      <p:ext uri="{BB962C8B-B14F-4D97-AF65-F5344CB8AC3E}">
        <p14:creationId xmlns:p14="http://schemas.microsoft.com/office/powerpoint/2010/main" val="32853340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07ADC-4FC5-EB60-42B4-3A0800D93BEC}"/>
              </a:ext>
            </a:extLst>
          </p:cNvPr>
          <p:cNvSpPr>
            <a:spLocks noGrp="1"/>
          </p:cNvSpPr>
          <p:nvPr>
            <p:ph type="title"/>
          </p:nvPr>
        </p:nvSpPr>
        <p:spPr/>
        <p:txBody>
          <a:bodyPr/>
          <a:lstStyle/>
          <a:p>
            <a:r>
              <a:rPr lang="en-US" dirty="0"/>
              <a:t>Capstone Project</a:t>
            </a:r>
          </a:p>
        </p:txBody>
      </p:sp>
      <p:sp>
        <p:nvSpPr>
          <p:cNvPr id="3" name="Content Placeholder 2">
            <a:extLst>
              <a:ext uri="{FF2B5EF4-FFF2-40B4-BE49-F238E27FC236}">
                <a16:creationId xmlns:a16="http://schemas.microsoft.com/office/drawing/2014/main" id="{D7748224-6259-9693-2E6F-B90EDB52478E}"/>
              </a:ext>
            </a:extLst>
          </p:cNvPr>
          <p:cNvSpPr>
            <a:spLocks noGrp="1"/>
          </p:cNvSpPr>
          <p:nvPr>
            <p:ph idx="1"/>
          </p:nvPr>
        </p:nvSpPr>
        <p:spPr>
          <a:xfrm>
            <a:off x="1154954" y="2467154"/>
            <a:ext cx="9533174" cy="3579963"/>
          </a:xfrm>
        </p:spPr>
        <p:txBody>
          <a:bodyPr>
            <a:normAutofit/>
          </a:bodyPr>
          <a:lstStyle/>
          <a:p>
            <a:pPr>
              <a:lnSpc>
                <a:spcPct val="90000"/>
              </a:lnSpc>
            </a:pPr>
            <a:r>
              <a:rPr lang="en-US" sz="1700" dirty="0"/>
              <a:t>For this project, I wanted to look at the mortality rates of women by county within Tennessee and the number of FDA approve mammograph facilities and see if there is a correlation to having access to these facilities for possible screening. </a:t>
            </a:r>
          </a:p>
          <a:p>
            <a:pPr>
              <a:lnSpc>
                <a:spcPct val="90000"/>
              </a:lnSpc>
            </a:pPr>
            <a:r>
              <a:rPr lang="en-US" sz="1700" dirty="0"/>
              <a:t>So, for counties that have a higher death rate, how many FDA approve mammograph facilities are located within the county?</a:t>
            </a:r>
          </a:p>
          <a:p>
            <a:pPr lvl="1">
              <a:lnSpc>
                <a:spcPct val="90000"/>
              </a:lnSpc>
            </a:pPr>
            <a:r>
              <a:rPr lang="en-US" sz="1500" dirty="0"/>
              <a:t>Correlation between number of facilities available per county and the mortality rate. </a:t>
            </a:r>
          </a:p>
          <a:p>
            <a:pPr>
              <a:lnSpc>
                <a:spcPct val="90000"/>
              </a:lnSpc>
            </a:pPr>
            <a:r>
              <a:rPr lang="en-US" sz="1700" dirty="0"/>
              <a:t>In addition, I also wanted to look at another additional factor, such as insurance, that could possibly play a contributing factor to a higher death rate.</a:t>
            </a:r>
          </a:p>
          <a:p>
            <a:pPr lvl="1">
              <a:lnSpc>
                <a:spcPct val="90000"/>
              </a:lnSpc>
            </a:pPr>
            <a:r>
              <a:rPr lang="en-US" sz="1500" dirty="0"/>
              <a:t>Correlation between access to insurance coverage and the mortality rate. </a:t>
            </a:r>
          </a:p>
          <a:p>
            <a:pPr>
              <a:lnSpc>
                <a:spcPct val="90000"/>
              </a:lnSpc>
            </a:pPr>
            <a:r>
              <a:rPr lang="en-US" sz="1700" dirty="0"/>
              <a:t>My primary goal of my capstone project is to continue to bring awareness to the importance of combating breast cancer deaths amongst our female population. </a:t>
            </a:r>
          </a:p>
          <a:p>
            <a:pPr marL="0" indent="0">
              <a:lnSpc>
                <a:spcPct val="90000"/>
              </a:lnSpc>
              <a:buNone/>
            </a:pPr>
            <a:endParaRPr lang="en-US" sz="1700" dirty="0"/>
          </a:p>
        </p:txBody>
      </p:sp>
    </p:spTree>
    <p:extLst>
      <p:ext uri="{BB962C8B-B14F-4D97-AF65-F5344CB8AC3E}">
        <p14:creationId xmlns:p14="http://schemas.microsoft.com/office/powerpoint/2010/main" val="26168580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3952B-A9DD-ADDB-D257-87E6FCACFC4E}"/>
              </a:ext>
            </a:extLst>
          </p:cNvPr>
          <p:cNvSpPr>
            <a:spLocks noGrp="1"/>
          </p:cNvSpPr>
          <p:nvPr>
            <p:ph type="title"/>
          </p:nvPr>
        </p:nvSpPr>
        <p:spPr/>
        <p:txBody>
          <a:bodyPr/>
          <a:lstStyle/>
          <a:p>
            <a:r>
              <a:rPr lang="en-US" dirty="0"/>
              <a:t>Dataset </a:t>
            </a:r>
          </a:p>
        </p:txBody>
      </p:sp>
      <p:sp>
        <p:nvSpPr>
          <p:cNvPr id="3" name="Content Placeholder 2">
            <a:extLst>
              <a:ext uri="{FF2B5EF4-FFF2-40B4-BE49-F238E27FC236}">
                <a16:creationId xmlns:a16="http://schemas.microsoft.com/office/drawing/2014/main" id="{DC3FA009-2873-BE9B-5586-704E630BA02D}"/>
              </a:ext>
            </a:extLst>
          </p:cNvPr>
          <p:cNvSpPr>
            <a:spLocks noGrp="1"/>
          </p:cNvSpPr>
          <p:nvPr>
            <p:ph idx="1"/>
          </p:nvPr>
        </p:nvSpPr>
        <p:spPr/>
        <p:txBody>
          <a:bodyPr/>
          <a:lstStyle/>
          <a:p>
            <a:r>
              <a:rPr lang="en-US" dirty="0"/>
              <a:t>Death Rates by County - </a:t>
            </a:r>
            <a:r>
              <a:rPr lang="en-US" sz="1800" dirty="0">
                <a:effectLst/>
                <a:latin typeface="Calibri" panose="020F0502020204030204" pitchFamily="34" charset="0"/>
                <a:ea typeface="Calibri" panose="020F0502020204030204" pitchFamily="34" charset="0"/>
                <a:cs typeface="Times New Roman" panose="02020603050405020304" pitchFamily="18" charset="0"/>
              </a:rPr>
              <a:t>State Cancer Profile </a:t>
            </a:r>
          </a:p>
          <a:p>
            <a:pPr lvl="1"/>
            <a:r>
              <a:rPr lang="en-US" dirty="0">
                <a:latin typeface="Calibri" panose="020F0502020204030204" pitchFamily="34" charset="0"/>
                <a:ea typeface="Calibri" panose="020F0502020204030204" pitchFamily="34" charset="0"/>
                <a:cs typeface="Times New Roman" panose="02020603050405020304" pitchFamily="18" charset="0"/>
              </a:rPr>
              <a:t>The stats are produced are from a </a:t>
            </a:r>
            <a:r>
              <a:rPr lang="en-US" b="0" i="0" dirty="0">
                <a:solidFill>
                  <a:srgbClr val="444444"/>
                </a:solidFill>
                <a:effectLst/>
                <a:latin typeface="Lato" panose="020F0502020204030203" pitchFamily="34" charset="0"/>
              </a:rPr>
              <a:t>collaboration between the National Cancer Institute and Centers for Disease Control and Prevention. </a:t>
            </a:r>
          </a:p>
          <a:p>
            <a:pPr lvl="1"/>
            <a:r>
              <a:rPr lang="en-US" b="0" i="0" dirty="0">
                <a:solidFill>
                  <a:srgbClr val="444444"/>
                </a:solidFill>
                <a:effectLst/>
                <a:latin typeface="Lato" panose="020F0502020204030203" pitchFamily="34" charset="0"/>
              </a:rPr>
              <a:t>Death rates by </a:t>
            </a:r>
            <a:r>
              <a:rPr lang="en-US" dirty="0">
                <a:solidFill>
                  <a:srgbClr val="444444"/>
                </a:solidFill>
                <a:latin typeface="Lato" panose="020F0502020204030203" pitchFamily="34" charset="0"/>
              </a:rPr>
              <a:t>County during 2016-2020 timeframe. </a:t>
            </a:r>
            <a:endParaRPr lang="en-US" b="0" i="0" dirty="0">
              <a:solidFill>
                <a:srgbClr val="444444"/>
              </a:solidFill>
              <a:effectLst/>
              <a:latin typeface="Lato" panose="020F0502020204030203" pitchFamily="34" charset="0"/>
            </a:endParaRPr>
          </a:p>
          <a:p>
            <a:pPr lvl="1"/>
            <a:r>
              <a:rPr lang="en-US" dirty="0">
                <a:hlinkClick r:id="rId2"/>
              </a:rPr>
              <a:t>https://statecancerprofiles.cancer.gov/</a:t>
            </a:r>
            <a:r>
              <a:rPr lang="en-US" dirty="0"/>
              <a:t> </a:t>
            </a:r>
          </a:p>
          <a:p>
            <a:r>
              <a:rPr lang="en-US" dirty="0"/>
              <a:t>Insurance Coverage</a:t>
            </a:r>
          </a:p>
          <a:p>
            <a:pPr lvl="1"/>
            <a:r>
              <a:rPr lang="en-US" dirty="0"/>
              <a:t>US Census Bureau – American Community Survey 5-Year Estimate (HEALTH INSURANCE COVERAGE) 2016 – 2020 </a:t>
            </a:r>
          </a:p>
          <a:p>
            <a:pPr lvl="1"/>
            <a:r>
              <a:rPr lang="en-US" dirty="0">
                <a:hlinkClick r:id="rId3"/>
              </a:rPr>
              <a:t>https://data.census.gov/</a:t>
            </a:r>
            <a:r>
              <a:rPr lang="en-US" dirty="0"/>
              <a:t> </a:t>
            </a:r>
          </a:p>
        </p:txBody>
      </p:sp>
    </p:spTree>
    <p:extLst>
      <p:ext uri="{BB962C8B-B14F-4D97-AF65-F5344CB8AC3E}">
        <p14:creationId xmlns:p14="http://schemas.microsoft.com/office/powerpoint/2010/main" val="8199751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Highest Death Rate (2)">
            <a:extLst>
              <a:ext uri="{FF2B5EF4-FFF2-40B4-BE49-F238E27FC236}">
                <a16:creationId xmlns:a16="http://schemas.microsoft.com/office/drawing/2014/main" id="{68F91579-4E9E-4999-903D-EDB7C68399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5289"/>
            <a:ext cx="12192000" cy="6607422"/>
          </a:xfrm>
          <a:prstGeom prst="rect">
            <a:avLst/>
          </a:prstGeom>
        </p:spPr>
      </p:pic>
    </p:spTree>
    <p:extLst>
      <p:ext uri="{BB962C8B-B14F-4D97-AF65-F5344CB8AC3E}">
        <p14:creationId xmlns:p14="http://schemas.microsoft.com/office/powerpoint/2010/main" val="95992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lide3" descr="Highest Death Map">
            <a:extLst>
              <a:ext uri="{FF2B5EF4-FFF2-40B4-BE49-F238E27FC236}">
                <a16:creationId xmlns:a16="http://schemas.microsoft.com/office/drawing/2014/main" id="{8DA44EFB-99A2-4EC5-9F82-FCB84B0D42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937" y="0"/>
            <a:ext cx="11922125" cy="6858000"/>
          </a:xfrm>
          <a:prstGeom prst="rect">
            <a:avLst/>
          </a:prstGeom>
        </p:spPr>
      </p:pic>
    </p:spTree>
    <p:extLst>
      <p:ext uri="{BB962C8B-B14F-4D97-AF65-F5344CB8AC3E}">
        <p14:creationId xmlns:p14="http://schemas.microsoft.com/office/powerpoint/2010/main" val="9599258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142</TotalTime>
  <Words>549</Words>
  <Application>Microsoft Office PowerPoint</Application>
  <PresentationFormat>Widescreen</PresentationFormat>
  <Paragraphs>34</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Century Gothic</vt:lpstr>
      <vt:lpstr>Lato</vt:lpstr>
      <vt:lpstr>Wingdings 3</vt:lpstr>
      <vt:lpstr>Ion Boardroom</vt:lpstr>
      <vt:lpstr>Nashville Software School  Capstone Project – “Save the Tatas”</vt:lpstr>
      <vt:lpstr>Introduction: Inspiration for the project</vt:lpstr>
      <vt:lpstr>My Favorite 2nd Cousin - Deborah</vt:lpstr>
      <vt:lpstr>Introduction: Breast Cancer Facts</vt:lpstr>
      <vt:lpstr>Introduction: Breast Cancer Facts cont.</vt:lpstr>
      <vt:lpstr>Capstone Project</vt:lpstr>
      <vt:lpstr>Dataset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Why this matters…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Breast_Cancer-Cap</dc:title>
  <dc:creator>Adrianne Austin</dc:creator>
  <cp:lastModifiedBy>Adrianne Austin</cp:lastModifiedBy>
  <cp:revision>24</cp:revision>
  <dcterms:created xsi:type="dcterms:W3CDTF">2022-12-14T21:50:16Z</dcterms:created>
  <dcterms:modified xsi:type="dcterms:W3CDTF">2022-12-15T00:13:01Z</dcterms:modified>
</cp:coreProperties>
</file>

<file path=docProps/thumbnail.jpeg>
</file>